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E101"/>
    <a:srgbClr val="DE6F00"/>
    <a:srgbClr val="F5A401"/>
    <a:srgbClr val="D99101"/>
    <a:srgbClr val="FFCC00"/>
    <a:srgbClr val="FFD85B"/>
    <a:srgbClr val="FFED65"/>
    <a:srgbClr val="CC6600"/>
    <a:srgbClr val="E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7" autoAdjust="0"/>
    <p:restoredTop sz="93495" autoAdjust="0"/>
  </p:normalViewPr>
  <p:slideViewPr>
    <p:cSldViewPr>
      <p:cViewPr>
        <p:scale>
          <a:sx n="80" d="100"/>
          <a:sy n="80" d="100"/>
        </p:scale>
        <p:origin x="-15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D31B-050F-49F8-A1E6-33A9603FEDF4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6902-1ABC-40F0-9344-C260C8E30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Anna\SLS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3524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0123" y="3059668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ru-RU" sz="1600" i="1" dirty="0" smtClean="0">
                <a:solidFill>
                  <a:schemeClr val="bg1"/>
                </a:solidFill>
                <a:latin typeface="Verdana" pitchFamily="34" charset="0"/>
              </a:rPr>
              <a:t>Складские Логистические Системы</a:t>
            </a:r>
            <a:r>
              <a:rPr lang="en-US" sz="1600" i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  <a:endParaRPr lang="ru-RU" sz="16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651" y="294644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ирог 6"/>
          <p:cNvSpPr/>
          <p:nvPr/>
        </p:nvSpPr>
        <p:spPr>
          <a:xfrm rot="16200000">
            <a:off x="1141852" y="330250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ирог 9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Ценовая политика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1303178"/>
          <a:ext cx="7500991" cy="41106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329"/>
                <a:gridCol w="596410"/>
                <a:gridCol w="1903920"/>
                <a:gridCol w="2500332"/>
              </a:tblGrid>
              <a:tr h="29361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Вид услуги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Ед.</a:t>
                      </a:r>
                      <a:r>
                        <a:rPr lang="ru-RU" sz="1300" baseline="0" dirty="0" smtClean="0"/>
                        <a:t> измерения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Цена,</a:t>
                      </a:r>
                      <a:r>
                        <a:rPr lang="ru-RU" sz="1300" baseline="0" dirty="0" smtClean="0"/>
                        <a:t> руб.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361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Комплектация</a:t>
                      </a:r>
                      <a:endParaRPr lang="ru-RU" sz="1300" b="1" dirty="0"/>
                    </a:p>
                  </a:txBody>
                  <a:tcPr marL="88084" marR="88084" marT="44042" marB="4404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Сбор заказа </a:t>
                      </a:r>
                      <a:r>
                        <a:rPr lang="ru-RU" sz="1300" dirty="0" err="1" smtClean="0"/>
                        <a:t>попаллетно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паллетоместо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сбор заказа коробка до  7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?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Сбор заказа более 10 кг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Сбор заказа по артикулам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Маркировка товара(ручная)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Дополнительные услуги</a:t>
                      </a:r>
                      <a:endParaRPr lang="ru-RU" sz="1300" b="1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Инвентаризация товара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паллетоместо</a:t>
                      </a:r>
                      <a:endParaRPr lang="ru-RU" sz="1300" dirty="0" smtClean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Опломбирование машины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пломба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Разбор заказа при отказе клиента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60 (договор)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Продажа поддона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поддон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260?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Предоставление ежемесячного отчета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экземпляр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250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Стоянка автомашины на территории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сутки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14480" y="5500702"/>
            <a:ext cx="6572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/>
              <a:t>Другое- не указанные услуги могут быть включены в </a:t>
            </a:r>
            <a:r>
              <a:rPr lang="ru-RU" sz="1400" i="1" dirty="0" err="1" smtClean="0"/>
              <a:t>прайс</a:t>
            </a:r>
            <a:r>
              <a:rPr lang="ru-RU" sz="1400" i="1" dirty="0" smtClean="0"/>
              <a:t> по желанию клиента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Anna\SLS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35242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7077" y="3000372"/>
            <a:ext cx="1588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Verdana" pitchFamily="34" charset="0"/>
              </a:rPr>
              <a:t>Спасибо!</a:t>
            </a:r>
            <a:endParaRPr lang="ru-RU" sz="2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51" y="294644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Пирог 11"/>
          <p:cNvSpPr/>
          <p:nvPr/>
        </p:nvSpPr>
        <p:spPr>
          <a:xfrm rot="16200000">
            <a:off x="1141852" y="330250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ирог 4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611989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Компания  </a:t>
            </a:r>
            <a:r>
              <a:rPr lang="en-US" dirty="0" smtClean="0"/>
              <a:t>“SLS” </a:t>
            </a:r>
            <a:r>
              <a:rPr lang="ru-RU" dirty="0" smtClean="0"/>
              <a:t>предоставляет полный комплекс услуг по обеспечению ответственного хранения грузов.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Для обеспечения четкой и слаженной работы каждого цепочки в логистики мы ориентируемся на высокие европейские стандарты обслуживания. Это является самой главной отличительной чертой работы компании. И мы понимаем как это важно для Вас!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286248" y="5786454"/>
            <a:ext cx="4143372" cy="500066"/>
          </a:xfrm>
          <a:prstGeom prst="wedgeRoundRectCallout">
            <a:avLst>
              <a:gd name="adj1" fmla="val -28199"/>
              <a:gd name="adj2" fmla="val -93600"/>
              <a:gd name="adj3" fmla="val 1666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Четко. Удобно. В срок.</a:t>
            </a:r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642910" y="1285860"/>
            <a:ext cx="7715303" cy="5286412"/>
            <a:chOff x="287921" y="772107"/>
            <a:chExt cx="8465105" cy="5800165"/>
          </a:xfrm>
        </p:grpSpPr>
        <p:pic>
          <p:nvPicPr>
            <p:cNvPr id="2056" name="Picture 8" descr="D:\Anna\SLS\Image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21126" y="4388998"/>
              <a:ext cx="1210645" cy="970786"/>
            </a:xfrm>
            <a:prstGeom prst="rect">
              <a:avLst/>
            </a:prstGeom>
            <a:noFill/>
          </p:spPr>
        </p:pic>
        <p:pic>
          <p:nvPicPr>
            <p:cNvPr id="2055" name="Picture 7" descr="D:\Anna\SLS\Image\4.jpg"/>
            <p:cNvPicPr>
              <a:picLocks noChangeAspect="1" noChangeArrowheads="1"/>
            </p:cNvPicPr>
            <p:nvPr/>
          </p:nvPicPr>
          <p:blipFill>
            <a:blip r:embed="rId3" cstate="print"/>
            <a:srcRect r="8724"/>
            <a:stretch>
              <a:fillRect/>
            </a:stretch>
          </p:blipFill>
          <p:spPr bwMode="auto">
            <a:xfrm flipH="1">
              <a:off x="5251836" y="4196357"/>
              <a:ext cx="1132307" cy="970786"/>
            </a:xfrm>
            <a:prstGeom prst="rect">
              <a:avLst/>
            </a:prstGeom>
            <a:noFill/>
          </p:spPr>
        </p:pic>
        <p:sp>
          <p:nvSpPr>
            <p:cNvPr id="53" name="Скругленный прямоугольник 52"/>
            <p:cNvSpPr/>
            <p:nvPr/>
          </p:nvSpPr>
          <p:spPr>
            <a:xfrm>
              <a:off x="3786182" y="3857628"/>
              <a:ext cx="1714512" cy="432000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000" b="1" dirty="0" smtClean="0">
                  <a:solidFill>
                    <a:schemeClr val="bg1"/>
                  </a:solidFill>
                </a:rPr>
                <a:t>class </a:t>
              </a:r>
              <a:r>
                <a:rPr lang="en-US" sz="5000" b="1" dirty="0" smtClean="0">
                  <a:solidFill>
                    <a:schemeClr val="bg1"/>
                  </a:solidFill>
                </a:rPr>
                <a:t>A</a:t>
              </a:r>
              <a:endParaRPr lang="ru-RU" sz="50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 descr="D:\Anna\SLS\Image\newspaper iconsistock\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0835" y="3168934"/>
              <a:ext cx="873708" cy="1181086"/>
            </a:xfrm>
            <a:prstGeom prst="rect">
              <a:avLst/>
            </a:prstGeom>
            <a:noFill/>
          </p:spPr>
        </p:pic>
        <p:pic>
          <p:nvPicPr>
            <p:cNvPr id="2057" name="Picture 9" descr="D:\Anna\SLS\Image\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756912" y="2205725"/>
              <a:ext cx="1197972" cy="970786"/>
            </a:xfrm>
            <a:prstGeom prst="rect">
              <a:avLst/>
            </a:prstGeom>
            <a:noFill/>
          </p:spPr>
        </p:pic>
        <p:pic>
          <p:nvPicPr>
            <p:cNvPr id="2051" name="Picture 3" descr="D:\Anna\SLS\Image\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095986" y="1671633"/>
              <a:ext cx="1078916" cy="971549"/>
            </a:xfrm>
            <a:prstGeom prst="rect">
              <a:avLst/>
            </a:prstGeom>
            <a:noFill/>
          </p:spPr>
        </p:pic>
        <p:pic>
          <p:nvPicPr>
            <p:cNvPr id="2053" name="Picture 5" descr="D:\Anna\SLS\Image\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279700" y="3168934"/>
              <a:ext cx="1109933" cy="1150970"/>
            </a:xfrm>
            <a:prstGeom prst="rect">
              <a:avLst/>
            </a:prstGeom>
            <a:noFill/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66302" y="2013083"/>
              <a:ext cx="2582227" cy="5779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Ответственное хранение грузов 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071802" y="772107"/>
              <a:ext cx="2857519" cy="9423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ctr"/>
              <a:r>
                <a:rPr lang="ru-RU" dirty="0" smtClean="0">
                  <a:solidFill>
                    <a:schemeClr val="tx1"/>
                  </a:solidFill>
                </a:rPr>
                <a:t>Подбор и 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342900" lvl="0" indent="-342900" algn="ctr"/>
              <a:r>
                <a:rPr lang="ru-RU" dirty="0" smtClean="0">
                  <a:solidFill>
                    <a:schemeClr val="tx1"/>
                  </a:solidFill>
                </a:rPr>
                <a:t>комплектация заказов,</a:t>
              </a:r>
            </a:p>
            <a:p>
              <a:pPr marL="342900" lvl="0" indent="-342900" algn="ctr"/>
              <a:r>
                <a:rPr lang="ru-RU" dirty="0" smtClean="0">
                  <a:solidFill>
                    <a:schemeClr val="tx1"/>
                  </a:solidFill>
                </a:rPr>
                <a:t>управление отгрузкой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87921" y="3358667"/>
              <a:ext cx="2074288" cy="9593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Маркировка и сортировка грузов 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836585" y="5095352"/>
              <a:ext cx="2231784" cy="5779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err="1" smtClean="0">
                  <a:solidFill>
                    <a:schemeClr val="tx1"/>
                  </a:solidFill>
                </a:rPr>
                <a:t>Паллетирование</a:t>
              </a:r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6536114" y="3425788"/>
              <a:ext cx="2138531" cy="5779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Предоставление отчетности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5932755" y="5031138"/>
              <a:ext cx="1925393" cy="5779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err="1" smtClean="0">
                  <a:solidFill>
                    <a:schemeClr val="tx1"/>
                  </a:solidFill>
                </a:rPr>
                <a:t>Кросс-Докинг</a:t>
              </a:r>
              <a:endParaRPr lang="ru-RU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054" name="Picture 6" descr="D:\Anna\SLS\Image\3.jpg"/>
            <p:cNvPicPr>
              <a:picLocks noChangeAspect="1" noChangeArrowheads="1"/>
            </p:cNvPicPr>
            <p:nvPr/>
          </p:nvPicPr>
          <p:blipFill>
            <a:blip r:embed="rId8" cstate="print"/>
            <a:srcRect t="5317" r="2500" b="10239"/>
            <a:stretch>
              <a:fillRect/>
            </a:stretch>
          </p:blipFill>
          <p:spPr bwMode="auto">
            <a:xfrm flipH="1">
              <a:off x="4015719" y="4635762"/>
              <a:ext cx="1252172" cy="1173521"/>
            </a:xfrm>
            <a:prstGeom prst="rect">
              <a:avLst/>
            </a:prstGeom>
            <a:noFill/>
          </p:spPr>
        </p:pic>
        <p:pic>
          <p:nvPicPr>
            <p:cNvPr id="2052" name="Picture 4" descr="D:\Anna\SLS\Image\1.jpg"/>
            <p:cNvPicPr>
              <a:picLocks noChangeAspect="1" noChangeArrowheads="1"/>
            </p:cNvPicPr>
            <p:nvPr/>
          </p:nvPicPr>
          <p:blipFill>
            <a:blip r:embed="rId9" cstate="print"/>
            <a:srcRect t="5523" b="6018"/>
            <a:stretch>
              <a:fillRect/>
            </a:stretch>
          </p:blipFill>
          <p:spPr bwMode="auto">
            <a:xfrm flipH="1">
              <a:off x="5282173" y="2198147"/>
              <a:ext cx="932872" cy="970786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3853706" y="3166903"/>
              <a:ext cx="15392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solidFill>
                    <a:srgbClr val="0070C0"/>
                  </a:solidFill>
                  <a:latin typeface="Arial Black" pitchFamily="34" charset="0"/>
                </a:rPr>
                <a:t>SLS</a:t>
              </a:r>
              <a:endParaRPr lang="ru-RU" sz="5000" dirty="0">
                <a:solidFill>
                  <a:srgbClr val="0070C0"/>
                </a:solidFill>
                <a:latin typeface="Arial Black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874481" y="5801705"/>
              <a:ext cx="3401244" cy="7705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ctr"/>
              <a:r>
                <a:rPr lang="ru-RU" dirty="0" smtClean="0">
                  <a:solidFill>
                    <a:schemeClr val="tx1"/>
                  </a:solidFill>
                </a:rPr>
                <a:t>Полный комплекс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342900" lvl="0" indent="-342900" algn="ctr"/>
              <a:r>
                <a:rPr lang="ru-RU" dirty="0" smtClean="0">
                  <a:solidFill>
                    <a:schemeClr val="tx1"/>
                  </a:solidFill>
                </a:rPr>
                <a:t>погрузо-разгрузочных работ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958190" y="1948868"/>
              <a:ext cx="2794836" cy="5779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>
                  <a:solidFill>
                    <a:schemeClr val="tx1"/>
                  </a:solidFill>
                </a:rPr>
                <a:t>Внутреннее перемещение грузов </a:t>
              </a:r>
            </a:p>
          </p:txBody>
        </p:sp>
      </p:grpSp>
      <p:pic>
        <p:nvPicPr>
          <p:cNvPr id="24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Пирог 26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93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786446" y="4929198"/>
            <a:ext cx="2500330" cy="500066"/>
          </a:xfrm>
          <a:prstGeom prst="wedgeRoundRectCallout">
            <a:avLst>
              <a:gd name="adj1" fmla="val -21320"/>
              <a:gd name="adj2" fmla="val -95975"/>
              <a:gd name="adj3" fmla="val 1666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 м от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МКАД</a:t>
            </a:r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320008"/>
            <a:ext cx="571504" cy="25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Black" pitchFamily="34" charset="0"/>
              </a:rPr>
              <a:t>SLS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5500702"/>
            <a:ext cx="2357454" cy="28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Боровское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7,5 км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5857892"/>
            <a:ext cx="2357454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Аэропорт Внуково 20 км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715008" y="1500174"/>
            <a:ext cx="2500330" cy="500066"/>
          </a:xfrm>
          <a:prstGeom prst="wedgeRoundRectCallout">
            <a:avLst>
              <a:gd name="adj1" fmla="val -20895"/>
              <a:gd name="adj2" fmla="val 7199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Трасса М-1 0,2 км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ирог 17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Место расположения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Anna\SLS\Image\Fotolia_16871507_Subscription_XL.jpg"/>
          <p:cNvPicPr>
            <a:picLocks noChangeAspect="1" noChangeArrowheads="1"/>
          </p:cNvPicPr>
          <p:nvPr/>
        </p:nvPicPr>
        <p:blipFill>
          <a:blip r:embed="rId2" cstate="print"/>
          <a:srcRect l="4381"/>
          <a:stretch>
            <a:fillRect/>
          </a:stretch>
        </p:blipFill>
        <p:spPr bwMode="auto">
          <a:xfrm>
            <a:off x="500034" y="2000240"/>
            <a:ext cx="2571767" cy="1792974"/>
          </a:xfrm>
          <a:prstGeom prst="rect">
            <a:avLst/>
          </a:prstGeom>
          <a:noFill/>
        </p:spPr>
      </p:pic>
      <p:pic>
        <p:nvPicPr>
          <p:cNvPr id="1026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Пирог 7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Индивидуальный подход к каждому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клиенту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Anna\SLS\Image\Fotolia_11313044_Subscription_XL.jpg"/>
          <p:cNvPicPr>
            <a:picLocks noChangeAspect="1" noChangeArrowheads="1"/>
          </p:cNvPicPr>
          <p:nvPr/>
        </p:nvPicPr>
        <p:blipFill>
          <a:blip r:embed="rId4" cstate="print"/>
          <a:srcRect l="5292"/>
          <a:stretch>
            <a:fillRect/>
          </a:stretch>
        </p:blipFill>
        <p:spPr bwMode="auto">
          <a:xfrm>
            <a:off x="5872709" y="2000240"/>
            <a:ext cx="2556943" cy="180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57884" y="3786190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Размещение и отгрузка по WMS </a:t>
            </a:r>
            <a:r>
              <a:rPr lang="ru-RU" sz="1600" dirty="0" err="1" smtClean="0"/>
              <a:t>Exceed</a:t>
            </a:r>
            <a:r>
              <a:rPr lang="ru-RU" sz="1600" dirty="0" smtClean="0"/>
              <a:t> 9.1.5.  </a:t>
            </a:r>
            <a:r>
              <a:rPr lang="en-US" sz="1600" dirty="0" smtClean="0"/>
              <a:t>c</a:t>
            </a:r>
            <a:r>
              <a:rPr lang="ru-RU" sz="1600" dirty="0" smtClean="0"/>
              <a:t> ручными </a:t>
            </a:r>
            <a:r>
              <a:rPr lang="ru-RU" sz="1600" dirty="0" err="1" smtClean="0"/>
              <a:t>радиотерминалами</a:t>
            </a:r>
            <a:r>
              <a:rPr lang="ru-RU" sz="1600" dirty="0" smtClean="0"/>
              <a:t> и системой звукового управления (H</a:t>
            </a:r>
            <a:r>
              <a:rPr lang="en-US" sz="1600" dirty="0" smtClean="0"/>
              <a:t>a</a:t>
            </a:r>
            <a:r>
              <a:rPr lang="ru-RU" sz="1600" dirty="0" err="1" smtClean="0"/>
              <a:t>nd</a:t>
            </a:r>
            <a:r>
              <a:rPr lang="ru-RU" sz="1600" dirty="0" smtClean="0"/>
              <a:t> </a:t>
            </a:r>
            <a:r>
              <a:rPr lang="ru-RU" sz="1600" dirty="0" err="1" smtClean="0"/>
              <a:t>free</a:t>
            </a:r>
            <a:r>
              <a:rPr lang="ru-RU" sz="1600" dirty="0" smtClean="0"/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3786190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Быстрая квалифицированная приемка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3786190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Подготовка пространства  </a:t>
            </a:r>
            <a:r>
              <a:rPr lang="ru-RU" sz="1600" dirty="0" smtClean="0"/>
              <a:t>хранения</a:t>
            </a:r>
            <a:r>
              <a:rPr lang="en-US" sz="1600" dirty="0" smtClean="0"/>
              <a:t>, </a:t>
            </a:r>
            <a:r>
              <a:rPr lang="ru-RU" sz="1600" dirty="0" smtClean="0"/>
              <a:t>адаптированное</a:t>
            </a:r>
            <a:r>
              <a:rPr lang="ru-RU" sz="1600" dirty="0" smtClean="0"/>
              <a:t> под товар клиента (стеллажи формируются с учетом габаритов, веса). </a:t>
            </a:r>
          </a:p>
        </p:txBody>
      </p:sp>
      <p:pic>
        <p:nvPicPr>
          <p:cNvPr id="1031" name="Picture 7" descr="D:\Anna\SLS\Image\Fotolia_11444494_Subscription_XL.jpg"/>
          <p:cNvPicPr>
            <a:picLocks noChangeAspect="1" noChangeArrowheads="1"/>
          </p:cNvPicPr>
          <p:nvPr/>
        </p:nvPicPr>
        <p:blipFill>
          <a:blip r:embed="rId5" cstate="print"/>
          <a:srcRect l="3050"/>
          <a:stretch>
            <a:fillRect/>
          </a:stretch>
        </p:blipFill>
        <p:spPr bwMode="auto">
          <a:xfrm>
            <a:off x="3164806" y="2007265"/>
            <a:ext cx="2614899" cy="179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na\SLS\Image\Fotolia_13639051_Subscription_XXL.jpg"/>
          <p:cNvPicPr>
            <a:picLocks noChangeAspect="1" noChangeArrowheads="1"/>
          </p:cNvPicPr>
          <p:nvPr/>
        </p:nvPicPr>
        <p:blipFill>
          <a:blip r:embed="rId2" cstate="print"/>
          <a:srcRect b="3468"/>
          <a:stretch>
            <a:fillRect/>
          </a:stretch>
        </p:blipFill>
        <p:spPr bwMode="auto">
          <a:xfrm>
            <a:off x="357328" y="1214422"/>
            <a:ext cx="8215200" cy="5286412"/>
          </a:xfrm>
          <a:prstGeom prst="rect">
            <a:avLst/>
          </a:prstGeom>
          <a:noFill/>
        </p:spPr>
      </p:pic>
      <p:pic>
        <p:nvPicPr>
          <p:cNvPr id="3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ирог 4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складского комплекса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57224" y="2571744"/>
            <a:ext cx="1714512" cy="500066"/>
          </a:xfrm>
          <a:prstGeom prst="wedgeRoundRectCallout">
            <a:avLst>
              <a:gd name="adj1" fmla="val -20833"/>
              <a:gd name="adj2" fmla="val 7021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Площадь склада 8 000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м2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71538" y="5143512"/>
            <a:ext cx="1296000" cy="428628"/>
          </a:xfrm>
          <a:prstGeom prst="wedgeRoundRectCallout">
            <a:avLst>
              <a:gd name="adj1" fmla="val -19863"/>
              <a:gd name="adj2" fmla="val 6388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антипылевое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покрытие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929058" y="4643446"/>
            <a:ext cx="2071702" cy="500066"/>
          </a:xfrm>
          <a:prstGeom prst="wedgeRoundRectCallout">
            <a:avLst>
              <a:gd name="adj1" fmla="val -20104"/>
              <a:gd name="adj2" fmla="val 7200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несущей способностью 5000 кг/м2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28596" y="3998256"/>
            <a:ext cx="1872000" cy="288000"/>
          </a:xfrm>
          <a:prstGeom prst="wedgeRoundRectCallout">
            <a:avLst>
              <a:gd name="adj1" fmla="val -20617"/>
              <a:gd name="adj2" fmla="val 6619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разгрузочный пандус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19538" y="4397066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21" name="Овал 20"/>
          <p:cNvSpPr/>
          <p:nvPr/>
        </p:nvSpPr>
        <p:spPr>
          <a:xfrm>
            <a:off x="4357686" y="5286388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22" name="Овал 21"/>
          <p:cNvSpPr/>
          <p:nvPr/>
        </p:nvSpPr>
        <p:spPr>
          <a:xfrm>
            <a:off x="1285852" y="5715016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23" name="Овал 22"/>
          <p:cNvSpPr/>
          <p:nvPr/>
        </p:nvSpPr>
        <p:spPr>
          <a:xfrm>
            <a:off x="1214414" y="3214686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357818" y="2993628"/>
            <a:ext cx="1980000" cy="864000"/>
          </a:xfrm>
          <a:prstGeom prst="wedgeRoundRectCallout">
            <a:avLst>
              <a:gd name="adj1" fmla="val -20617"/>
              <a:gd name="adj2" fmla="val 6619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ворот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доквеллерами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докшелтерами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тепловыми завесами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786446" y="4071942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286512" y="4214818"/>
            <a:ext cx="2214578" cy="502314"/>
          </a:xfrm>
          <a:prstGeom prst="wedgeRoundRectCallout">
            <a:avLst>
              <a:gd name="adj1" fmla="val 22520"/>
              <a:gd name="adj2" fmla="val 8268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складскую технику производства </a:t>
            </a:r>
            <a:r>
              <a:rPr lang="en-US" sz="1400" dirty="0" smtClean="0">
                <a:solidFill>
                  <a:schemeClr val="tx1"/>
                </a:solidFill>
              </a:rPr>
              <a:t>BT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en-US" sz="1400" dirty="0" smtClean="0">
                <a:solidFill>
                  <a:schemeClr val="tx1"/>
                </a:solidFill>
              </a:rPr>
              <a:t>Toyota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927338" y="4857760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417190" y="2676372"/>
            <a:ext cx="1512000" cy="324000"/>
          </a:xfrm>
          <a:prstGeom prst="wedgeRoundRectCallout">
            <a:avLst>
              <a:gd name="adj1" fmla="val 22520"/>
              <a:gd name="adj2" fmla="val 8268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150 видеокамер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3143248"/>
            <a:ext cx="288000" cy="288000"/>
          </a:xfrm>
          <a:prstGeom prst="ellipse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ирог 4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Программно-информационное обеспечение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00034" y="1730149"/>
            <a:ext cx="7929618" cy="3254827"/>
            <a:chOff x="500034" y="1730149"/>
            <a:chExt cx="7929618" cy="3254827"/>
          </a:xfrm>
          <a:effectLst/>
        </p:grpSpPr>
        <p:pic>
          <p:nvPicPr>
            <p:cNvPr id="4098" name="Picture 2" descr="D:\Anna\SLS\Image\Fotolia_24665689_Subscription_XXL.jpg"/>
            <p:cNvPicPr>
              <a:picLocks noChangeAspect="1" noChangeArrowheads="1"/>
            </p:cNvPicPr>
            <p:nvPr/>
          </p:nvPicPr>
          <p:blipFill>
            <a:blip r:embed="rId3" cstate="print"/>
            <a:srcRect t="8727" b="17196"/>
            <a:stretch>
              <a:fillRect/>
            </a:stretch>
          </p:blipFill>
          <p:spPr bwMode="auto">
            <a:xfrm>
              <a:off x="500034" y="1730149"/>
              <a:ext cx="2928958" cy="325482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3428992" y="1730362"/>
              <a:ext cx="5000660" cy="325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Учет движения грузов</a:t>
              </a:r>
            </a:p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Полная автоматизация документооборота</a:t>
              </a:r>
            </a:p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Идентификация мест хранения грузов</a:t>
              </a:r>
            </a:p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Формирование транспортно-сопроводительных документов</a:t>
              </a:r>
            </a:p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Сканирование всех документов</a:t>
              </a:r>
            </a:p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Проведение инвентаризаций и формирование отчетов по движению </a:t>
              </a:r>
              <a:r>
                <a:rPr lang="ru-RU" dirty="0" smtClean="0">
                  <a:solidFill>
                    <a:schemeClr val="tx1"/>
                  </a:solidFill>
                </a:rPr>
                <a:t>грузов</a:t>
              </a:r>
              <a:endParaRPr lang="ru-RU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ирог 4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безопасности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71472" y="2500306"/>
            <a:ext cx="7858180" cy="2357454"/>
            <a:chOff x="571472" y="2500306"/>
            <a:chExt cx="7858180" cy="2357454"/>
          </a:xfrm>
          <a:effectLst/>
        </p:grpSpPr>
        <p:pic>
          <p:nvPicPr>
            <p:cNvPr id="5122" name="Picture 2" descr="C:\Documents and Settings\astashova_a\Рабочий стол\400_F_30218708_15LHfgDSrKHR4i8IsGeyP8UBGTfenav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2500306"/>
              <a:ext cx="3285650" cy="2357454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3428992" y="2500306"/>
              <a:ext cx="5000660" cy="23574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Круглосуточное </a:t>
              </a:r>
              <a:r>
                <a:rPr lang="ru-RU" dirty="0" smtClean="0">
                  <a:solidFill>
                    <a:schemeClr val="tx1"/>
                  </a:solidFill>
                </a:rPr>
                <a:t>видео-мониторинг периметра, запись</a:t>
              </a:r>
            </a:p>
            <a:p>
              <a:pPr>
                <a:buFontTx/>
                <a:buChar char="-"/>
              </a:pPr>
              <a:r>
                <a:rPr lang="ru-RU" dirty="0" smtClean="0">
                  <a:solidFill>
                    <a:schemeClr val="tx1"/>
                  </a:solidFill>
                </a:rPr>
                <a:t> Охрана, электронные системы контроля доступа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215370" cy="528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astashova_a\Рабочий стол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733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6651" y="214290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160" dirty="0" smtClean="0">
                <a:solidFill>
                  <a:schemeClr val="bg1"/>
                </a:solidFill>
                <a:latin typeface="Arial Black" pitchFamily="34" charset="0"/>
              </a:rPr>
              <a:t>SLS</a:t>
            </a:r>
            <a:endParaRPr lang="ru-RU" sz="3000" spc="-16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ирог 4"/>
          <p:cNvSpPr/>
          <p:nvPr/>
        </p:nvSpPr>
        <p:spPr>
          <a:xfrm rot="16200000">
            <a:off x="1141852" y="570356"/>
            <a:ext cx="144000" cy="1440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215370" cy="214314"/>
          </a:xfrm>
          <a:prstGeom prst="rect">
            <a:avLst/>
          </a:prstGeom>
          <a:solidFill>
            <a:srgbClr val="DE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Ценовая политика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303178"/>
          <a:ext cx="7500991" cy="51089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329"/>
                <a:gridCol w="596410"/>
                <a:gridCol w="1903920"/>
                <a:gridCol w="1250166"/>
                <a:gridCol w="1250166"/>
              </a:tblGrid>
              <a:tr h="29361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Вид услуги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Ед.</a:t>
                      </a:r>
                      <a:r>
                        <a:rPr lang="ru-RU" sz="1300" baseline="0" dirty="0" smtClean="0"/>
                        <a:t> измерения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Цена,</a:t>
                      </a:r>
                      <a:r>
                        <a:rPr lang="ru-RU" sz="1300" baseline="0" dirty="0" smtClean="0"/>
                        <a:t> руб.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Ответственное</a:t>
                      </a:r>
                      <a:r>
                        <a:rPr lang="ru-RU" sz="1300" b="1" baseline="0" dirty="0" smtClean="0"/>
                        <a:t> хранение</a:t>
                      </a:r>
                      <a:endParaRPr lang="ru-RU" sz="1300" b="1" dirty="0"/>
                    </a:p>
                  </a:txBody>
                  <a:tcPr marL="88084" marR="88084" marT="44042" marB="4404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Хранение ст.груз(80х120)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/м сутки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100</a:t>
                      </a:r>
                      <a:r>
                        <a:rPr lang="ru-RU" sz="1300" baseline="0" dirty="0" smtClean="0"/>
                        <a:t> паллет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</a:t>
                      </a:r>
                      <a:r>
                        <a:rPr lang="ru-RU" sz="1300" baseline="0" dirty="0" smtClean="0"/>
                        <a:t> 100 паллет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Хранение не </a:t>
                      </a:r>
                      <a:r>
                        <a:rPr lang="ru-RU" sz="1300" dirty="0" err="1" smtClean="0"/>
                        <a:t>габ.грузов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м2/сутки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25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Резервирование </a:t>
                      </a:r>
                      <a:r>
                        <a:rPr lang="ru-RU" sz="1300" dirty="0" err="1" smtClean="0"/>
                        <a:t>паллетомест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паллетоместо</a:t>
                      </a:r>
                      <a:r>
                        <a:rPr lang="ru-RU" sz="1300" dirty="0" smtClean="0"/>
                        <a:t>/сутки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</a:t>
                      </a:r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ПРР</a:t>
                      </a:r>
                      <a:endParaRPr lang="ru-RU" sz="1300" b="1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Ручная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Механическая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паллетоместо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Негабаритный груз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единица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Договор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Кросс-Докинг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тонна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Прием на склад</a:t>
                      </a:r>
                      <a:endParaRPr lang="ru-RU" sz="1300" b="1" dirty="0"/>
                    </a:p>
                  </a:txBody>
                  <a:tcPr marL="88084" marR="88084" marT="44042" marB="440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Проверка груза по артикулам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Формирование паллеты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Расконсолидация</a:t>
                      </a:r>
                      <a:r>
                        <a:rPr lang="ru-RU" sz="1300" dirty="0" smtClean="0"/>
                        <a:t> смешанных паллет по коробам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короб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Паллетирование</a:t>
                      </a:r>
                      <a:r>
                        <a:rPr lang="ru-RU" sz="1300" dirty="0" smtClean="0"/>
                        <a:t> паллеты </a:t>
                      </a:r>
                      <a:r>
                        <a:rPr lang="ru-RU" sz="1300" dirty="0" err="1" smtClean="0"/>
                        <a:t>стрейч-пленкой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паллетоместо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</a:t>
                      </a:r>
                      <a:endParaRPr lang="ru-RU" sz="1300" dirty="0"/>
                    </a:p>
                  </a:txBody>
                  <a:tcPr marL="88084" marR="88084" marT="44042" marB="44042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391</Words>
  <Application>Microsoft Office PowerPoint</Application>
  <PresentationFormat>Экран (4:3)</PresentationFormat>
  <Paragraphs>143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astashova_a</dc:creator>
  <cp:lastModifiedBy>astashova_a</cp:lastModifiedBy>
  <cp:revision>107</cp:revision>
  <dcterms:created xsi:type="dcterms:W3CDTF">2011-07-08T05:34:24Z</dcterms:created>
  <dcterms:modified xsi:type="dcterms:W3CDTF">2011-07-12T11:55:08Z</dcterms:modified>
</cp:coreProperties>
</file>